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8" d="100"/>
          <a:sy n="58" d="100"/>
        </p:scale>
        <p:origin x="75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6214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1959769"/>
            <a:ext cx="7477601" cy="1916430"/>
          </a:xfrm>
          <a:prstGeom prst="rect">
            <a:avLst/>
          </a:prstGeom>
          <a:noFill/>
          <a:ln/>
        </p:spPr>
        <p:txBody>
          <a:bodyPr wrap="square" rtlCol="0" anchor="t"/>
          <a:lstStyle/>
          <a:p>
            <a:pPr marL="0" indent="0">
              <a:lnSpc>
                <a:spcPts val="7545"/>
              </a:lnSpc>
              <a:buNone/>
            </a:pPr>
            <a:r>
              <a:rPr lang="en-US" sz="6036" dirty="0">
                <a:solidFill>
                  <a:srgbClr val="F5F0F0"/>
                </a:solidFill>
                <a:latin typeface="adonis-web" pitchFamily="34" charset="0"/>
                <a:ea typeface="adonis-web" pitchFamily="34" charset="-122"/>
                <a:cs typeface="adonis-web" pitchFamily="34" charset="-120"/>
              </a:rPr>
              <a:t>Professional Engineer Values and Ethics</a:t>
            </a:r>
            <a:endParaRPr lang="en-US" sz="6036" dirty="0"/>
          </a:p>
        </p:txBody>
      </p:sp>
      <p:sp>
        <p:nvSpPr>
          <p:cNvPr id="6" name="Text 2"/>
          <p:cNvSpPr/>
          <p:nvPr/>
        </p:nvSpPr>
        <p:spPr>
          <a:xfrm>
            <a:off x="6319599" y="4209455"/>
            <a:ext cx="7477601"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 This presentation will explore the core values and ethical principles that guide the work of professional engineers. These guiding principles help ensure engineers uphold the highest standards of integrity, competence, and responsibility in their practice.</a:t>
            </a:r>
            <a:endParaRPr lang="en-US" sz="1750" dirty="0"/>
          </a:p>
        </p:txBody>
      </p:sp>
      <p:sp>
        <p:nvSpPr>
          <p:cNvPr id="8" name="Text 4"/>
          <p:cNvSpPr/>
          <p:nvPr/>
        </p:nvSpPr>
        <p:spPr>
          <a:xfrm>
            <a:off x="6403062" y="6002179"/>
            <a:ext cx="188357" cy="146328"/>
          </a:xfrm>
          <a:prstGeom prst="rect">
            <a:avLst/>
          </a:prstGeom>
          <a:noFill/>
          <a:ln/>
        </p:spPr>
        <p:txBody>
          <a:bodyPr wrap="none" rtlCol="0" anchor="t"/>
          <a:lstStyle/>
          <a:p>
            <a:pPr marL="0" indent="0" algn="ctr">
              <a:lnSpc>
                <a:spcPts val="1152"/>
              </a:lnSpc>
              <a:buNone/>
            </a:pPr>
            <a:endParaRPr lang="en-US" sz="1152" dirty="0"/>
          </a:p>
        </p:txBody>
      </p:sp>
      <p:sp>
        <p:nvSpPr>
          <p:cNvPr id="9" name="Text 5"/>
          <p:cNvSpPr/>
          <p:nvPr/>
        </p:nvSpPr>
        <p:spPr>
          <a:xfrm>
            <a:off x="6786086" y="5880973"/>
            <a:ext cx="3339941" cy="388858"/>
          </a:xfrm>
          <a:prstGeom prst="rect">
            <a:avLst/>
          </a:prstGeom>
          <a:noFill/>
          <a:ln/>
        </p:spPr>
        <p:txBody>
          <a:bodyPr wrap="none" rtlCol="0" anchor="t"/>
          <a:lstStyle/>
          <a:p>
            <a:pPr marL="0" indent="0" algn="l">
              <a:lnSpc>
                <a:spcPts val="3062"/>
              </a:lnSpc>
              <a:buNone/>
            </a:pPr>
            <a:r>
              <a:rPr lang="en-US" sz="2187" b="1" dirty="0">
                <a:solidFill>
                  <a:srgbClr val="E2E6E9"/>
                </a:solidFill>
                <a:latin typeface="adonis-web" pitchFamily="34" charset="0"/>
                <a:ea typeface="adonis-web" pitchFamily="34" charset="-122"/>
                <a:cs typeface="adonis-web" pitchFamily="34" charset="-120"/>
              </a:rPr>
              <a:t>by</a:t>
            </a:r>
            <a:endParaRPr lang="en-US" sz="2187" dirty="0"/>
          </a:p>
        </p:txBody>
      </p:sp>
      <p:sp>
        <p:nvSpPr>
          <p:cNvPr id="11" name="Text 5">
            <a:extLst>
              <a:ext uri="{FF2B5EF4-FFF2-40B4-BE49-F238E27FC236}">
                <a16:creationId xmlns:a16="http://schemas.microsoft.com/office/drawing/2014/main" id="{D8E4622F-747F-194A-4B9E-DF52F98A6837}"/>
              </a:ext>
            </a:extLst>
          </p:cNvPr>
          <p:cNvSpPr/>
          <p:nvPr/>
        </p:nvSpPr>
        <p:spPr>
          <a:xfrm>
            <a:off x="7281949" y="6268922"/>
            <a:ext cx="3339941" cy="388858"/>
          </a:xfrm>
          <a:prstGeom prst="rect">
            <a:avLst/>
          </a:prstGeom>
          <a:noFill/>
          <a:ln/>
        </p:spPr>
        <p:txBody>
          <a:bodyPr wrap="none" rtlCol="0" anchor="t"/>
          <a:lstStyle/>
          <a:p>
            <a:pPr marL="0" indent="0" algn="l">
              <a:lnSpc>
                <a:spcPts val="3062"/>
              </a:lnSpc>
              <a:buNone/>
            </a:pPr>
            <a:r>
              <a:rPr lang="en-US" sz="2187" b="1" dirty="0">
                <a:solidFill>
                  <a:srgbClr val="E2E6E9"/>
                </a:solidFill>
                <a:latin typeface="adonis-web" pitchFamily="34" charset="0"/>
                <a:ea typeface="adonis-web" pitchFamily="34" charset="-122"/>
                <a:cs typeface="adonis-web" pitchFamily="34" charset="-120"/>
              </a:rPr>
              <a:t>Gaurav Singh Samant</a:t>
            </a:r>
            <a:endParaRPr lang="en-US" sz="2187" dirty="0"/>
          </a:p>
        </p:txBody>
      </p:sp>
      <p:sp>
        <p:nvSpPr>
          <p:cNvPr id="12" name="Text 5">
            <a:extLst>
              <a:ext uri="{FF2B5EF4-FFF2-40B4-BE49-F238E27FC236}">
                <a16:creationId xmlns:a16="http://schemas.microsoft.com/office/drawing/2014/main" id="{654BFF20-0ABE-2FCF-ED8B-E4E54572092C}"/>
              </a:ext>
            </a:extLst>
          </p:cNvPr>
          <p:cNvSpPr/>
          <p:nvPr/>
        </p:nvSpPr>
        <p:spPr>
          <a:xfrm>
            <a:off x="7281948" y="6602406"/>
            <a:ext cx="3339941" cy="388858"/>
          </a:xfrm>
          <a:prstGeom prst="rect">
            <a:avLst/>
          </a:prstGeom>
          <a:noFill/>
          <a:ln/>
        </p:spPr>
        <p:txBody>
          <a:bodyPr wrap="none" rtlCol="0" anchor="t"/>
          <a:lstStyle/>
          <a:p>
            <a:pPr marL="0" indent="0" algn="l">
              <a:lnSpc>
                <a:spcPts val="3062"/>
              </a:lnSpc>
              <a:buNone/>
            </a:pPr>
            <a:r>
              <a:rPr lang="en-US" sz="2187" b="1" dirty="0">
                <a:solidFill>
                  <a:srgbClr val="E2E6E9"/>
                </a:solidFill>
                <a:latin typeface="adonis-web" pitchFamily="34" charset="0"/>
                <a:ea typeface="adonis-web" pitchFamily="34" charset="-122"/>
                <a:cs typeface="adonis-web" pitchFamily="34" charset="-120"/>
              </a:rPr>
              <a:t>Kamal Joshi</a:t>
            </a:r>
            <a:endParaRPr lang="en-US" sz="2187" dirty="0"/>
          </a:p>
        </p:txBody>
      </p:sp>
      <p:sp>
        <p:nvSpPr>
          <p:cNvPr id="13" name="Text 5">
            <a:extLst>
              <a:ext uri="{FF2B5EF4-FFF2-40B4-BE49-F238E27FC236}">
                <a16:creationId xmlns:a16="http://schemas.microsoft.com/office/drawing/2014/main" id="{E458FC3B-7CAD-0890-16D1-64E92246EF66}"/>
              </a:ext>
            </a:extLst>
          </p:cNvPr>
          <p:cNvSpPr/>
          <p:nvPr/>
        </p:nvSpPr>
        <p:spPr>
          <a:xfrm>
            <a:off x="7281947" y="6949721"/>
            <a:ext cx="3339941" cy="388858"/>
          </a:xfrm>
          <a:prstGeom prst="rect">
            <a:avLst/>
          </a:prstGeom>
          <a:noFill/>
          <a:ln/>
        </p:spPr>
        <p:txBody>
          <a:bodyPr wrap="none" rtlCol="0" anchor="t"/>
          <a:lstStyle/>
          <a:p>
            <a:pPr marL="0" indent="0" algn="l">
              <a:lnSpc>
                <a:spcPts val="3062"/>
              </a:lnSpc>
              <a:buNone/>
            </a:pPr>
            <a:r>
              <a:rPr lang="en-US" sz="2187" b="1" dirty="0">
                <a:solidFill>
                  <a:srgbClr val="E2E6E9"/>
                </a:solidFill>
                <a:latin typeface="adonis-web" pitchFamily="34" charset="0"/>
                <a:ea typeface="adonis-web" pitchFamily="34" charset="-122"/>
                <a:cs typeface="adonis-web" pitchFamily="34" charset="-120"/>
              </a:rPr>
              <a:t>Kamal Singh</a:t>
            </a:r>
            <a:endParaRPr lang="en-US" sz="2187" dirty="0"/>
          </a:p>
        </p:txBody>
      </p:sp>
      <p:sp>
        <p:nvSpPr>
          <p:cNvPr id="14" name="Text 5">
            <a:extLst>
              <a:ext uri="{FF2B5EF4-FFF2-40B4-BE49-F238E27FC236}">
                <a16:creationId xmlns:a16="http://schemas.microsoft.com/office/drawing/2014/main" id="{656035B0-06B7-75FC-612C-64833EF82A9E}"/>
              </a:ext>
            </a:extLst>
          </p:cNvPr>
          <p:cNvSpPr/>
          <p:nvPr/>
        </p:nvSpPr>
        <p:spPr>
          <a:xfrm>
            <a:off x="7259020" y="7282296"/>
            <a:ext cx="3339941" cy="388858"/>
          </a:xfrm>
          <a:prstGeom prst="rect">
            <a:avLst/>
          </a:prstGeom>
          <a:noFill/>
          <a:ln/>
        </p:spPr>
        <p:txBody>
          <a:bodyPr wrap="none" rtlCol="0" anchor="t"/>
          <a:lstStyle/>
          <a:p>
            <a:pPr marL="0" indent="0" algn="l">
              <a:lnSpc>
                <a:spcPts val="3062"/>
              </a:lnSpc>
              <a:buNone/>
            </a:pPr>
            <a:r>
              <a:rPr lang="en-US" sz="2187" b="1" dirty="0" err="1">
                <a:solidFill>
                  <a:srgbClr val="E2E6E9"/>
                </a:solidFill>
                <a:latin typeface="adonis-web" pitchFamily="34" charset="0"/>
                <a:ea typeface="adonis-web" pitchFamily="34" charset="-122"/>
                <a:cs typeface="adonis-web" pitchFamily="34" charset="-120"/>
              </a:rPr>
              <a:t>Kharak</a:t>
            </a:r>
            <a:r>
              <a:rPr lang="en-US" sz="2187" b="1" dirty="0">
                <a:solidFill>
                  <a:srgbClr val="E2E6E9"/>
                </a:solidFill>
                <a:latin typeface="adonis-web" pitchFamily="34" charset="0"/>
                <a:ea typeface="adonis-web" pitchFamily="34" charset="-122"/>
                <a:cs typeface="adonis-web" pitchFamily="34" charset="-120"/>
              </a:rPr>
              <a:t> S. </a:t>
            </a:r>
            <a:r>
              <a:rPr lang="en-US" sz="2187" b="1" dirty="0" err="1">
                <a:solidFill>
                  <a:srgbClr val="E2E6E9"/>
                </a:solidFill>
                <a:latin typeface="adonis-web" pitchFamily="34" charset="0"/>
                <a:ea typeface="adonis-web" pitchFamily="34" charset="-122"/>
                <a:cs typeface="adonis-web" pitchFamily="34" charset="-120"/>
              </a:rPr>
              <a:t>Kapkoti</a:t>
            </a:r>
            <a:endParaRPr lang="en-US" sz="2187" dirty="0"/>
          </a:p>
        </p:txBody>
      </p:sp>
      <p:sp>
        <p:nvSpPr>
          <p:cNvPr id="15" name="Text 5">
            <a:extLst>
              <a:ext uri="{FF2B5EF4-FFF2-40B4-BE49-F238E27FC236}">
                <a16:creationId xmlns:a16="http://schemas.microsoft.com/office/drawing/2014/main" id="{C5E43D1C-334A-9217-30EF-8CB70111275D}"/>
              </a:ext>
            </a:extLst>
          </p:cNvPr>
          <p:cNvSpPr/>
          <p:nvPr/>
        </p:nvSpPr>
        <p:spPr>
          <a:xfrm>
            <a:off x="10644815" y="7282296"/>
            <a:ext cx="3339941" cy="388858"/>
          </a:xfrm>
          <a:prstGeom prst="rect">
            <a:avLst/>
          </a:prstGeom>
          <a:noFill/>
          <a:ln/>
        </p:spPr>
        <p:txBody>
          <a:bodyPr wrap="none" rtlCol="0" anchor="t"/>
          <a:lstStyle/>
          <a:p>
            <a:pPr marL="0" indent="0" algn="l">
              <a:lnSpc>
                <a:spcPts val="3062"/>
              </a:lnSpc>
              <a:buNone/>
            </a:pPr>
            <a:r>
              <a:rPr lang="en-US" sz="2187" b="1" dirty="0">
                <a:solidFill>
                  <a:srgbClr val="E2E6E9"/>
                </a:solidFill>
                <a:latin typeface="adonis-web" pitchFamily="34" charset="0"/>
                <a:ea typeface="adonis-web" pitchFamily="34" charset="-122"/>
                <a:cs typeface="adonis-web" pitchFamily="34" charset="-120"/>
              </a:rPr>
              <a:t>Mayank C. Arya</a:t>
            </a:r>
            <a:endParaRPr lang="en-US" sz="2187" dirty="0"/>
          </a:p>
        </p:txBody>
      </p:sp>
      <p:sp>
        <p:nvSpPr>
          <p:cNvPr id="16" name="Text 5">
            <a:extLst>
              <a:ext uri="{FF2B5EF4-FFF2-40B4-BE49-F238E27FC236}">
                <a16:creationId xmlns:a16="http://schemas.microsoft.com/office/drawing/2014/main" id="{68FBD9DB-D834-2893-F1D6-A10953141B63}"/>
              </a:ext>
            </a:extLst>
          </p:cNvPr>
          <p:cNvSpPr/>
          <p:nvPr/>
        </p:nvSpPr>
        <p:spPr>
          <a:xfrm>
            <a:off x="10598961" y="6949721"/>
            <a:ext cx="3339941" cy="388858"/>
          </a:xfrm>
          <a:prstGeom prst="rect">
            <a:avLst/>
          </a:prstGeom>
          <a:noFill/>
          <a:ln/>
        </p:spPr>
        <p:txBody>
          <a:bodyPr wrap="none" rtlCol="0" anchor="t"/>
          <a:lstStyle/>
          <a:p>
            <a:pPr marL="0" indent="0" algn="l">
              <a:lnSpc>
                <a:spcPts val="3062"/>
              </a:lnSpc>
              <a:buNone/>
            </a:pPr>
            <a:r>
              <a:rPr lang="en-US" sz="2187" b="1" dirty="0">
                <a:solidFill>
                  <a:srgbClr val="E2E6E9"/>
                </a:solidFill>
                <a:latin typeface="adonis-web" pitchFamily="34" charset="0"/>
                <a:ea typeface="adonis-web" pitchFamily="34" charset="-122"/>
                <a:cs typeface="adonis-web" pitchFamily="34" charset="-120"/>
              </a:rPr>
              <a:t>Mehvish</a:t>
            </a:r>
            <a:endParaRPr lang="en-US" sz="2187" dirty="0"/>
          </a:p>
        </p:txBody>
      </p:sp>
      <p:sp>
        <p:nvSpPr>
          <p:cNvPr id="17" name="Text 5">
            <a:extLst>
              <a:ext uri="{FF2B5EF4-FFF2-40B4-BE49-F238E27FC236}">
                <a16:creationId xmlns:a16="http://schemas.microsoft.com/office/drawing/2014/main" id="{E470CEF0-2072-6212-E739-1DA0C3C1F3FA}"/>
              </a:ext>
            </a:extLst>
          </p:cNvPr>
          <p:cNvSpPr/>
          <p:nvPr/>
        </p:nvSpPr>
        <p:spPr>
          <a:xfrm>
            <a:off x="10598960" y="6616237"/>
            <a:ext cx="3339941" cy="388858"/>
          </a:xfrm>
          <a:prstGeom prst="rect">
            <a:avLst/>
          </a:prstGeom>
          <a:noFill/>
          <a:ln/>
        </p:spPr>
        <p:txBody>
          <a:bodyPr wrap="none" rtlCol="0" anchor="t"/>
          <a:lstStyle/>
          <a:p>
            <a:pPr marL="0" indent="0" algn="l">
              <a:lnSpc>
                <a:spcPts val="3062"/>
              </a:lnSpc>
              <a:buNone/>
            </a:pPr>
            <a:r>
              <a:rPr lang="en-US" sz="2187" b="1" dirty="0">
                <a:solidFill>
                  <a:srgbClr val="E2E6E9"/>
                </a:solidFill>
                <a:latin typeface="adonis-web" pitchFamily="34" charset="0"/>
                <a:ea typeface="adonis-web" pitchFamily="34" charset="-122"/>
                <a:cs typeface="adonis-web" pitchFamily="34" charset="-120"/>
              </a:rPr>
              <a:t>Kuldeep Singh</a:t>
            </a:r>
            <a:endParaRPr lang="en-US" sz="2187" dirty="0"/>
          </a:p>
        </p:txBody>
      </p:sp>
      <p:sp>
        <p:nvSpPr>
          <p:cNvPr id="18" name="Text 5">
            <a:extLst>
              <a:ext uri="{FF2B5EF4-FFF2-40B4-BE49-F238E27FC236}">
                <a16:creationId xmlns:a16="http://schemas.microsoft.com/office/drawing/2014/main" id="{B338F7C8-3B5C-AD9B-37CE-CC82C870F85D}"/>
              </a:ext>
            </a:extLst>
          </p:cNvPr>
          <p:cNvSpPr/>
          <p:nvPr/>
        </p:nvSpPr>
        <p:spPr>
          <a:xfrm>
            <a:off x="10602536" y="6269831"/>
            <a:ext cx="3339941" cy="388858"/>
          </a:xfrm>
          <a:prstGeom prst="rect">
            <a:avLst/>
          </a:prstGeom>
          <a:noFill/>
          <a:ln/>
        </p:spPr>
        <p:txBody>
          <a:bodyPr wrap="none" rtlCol="0" anchor="t"/>
          <a:lstStyle/>
          <a:p>
            <a:pPr marL="0" indent="0" algn="l">
              <a:lnSpc>
                <a:spcPts val="3062"/>
              </a:lnSpc>
              <a:buNone/>
            </a:pPr>
            <a:r>
              <a:rPr lang="en-US" sz="2187" b="1" dirty="0">
                <a:solidFill>
                  <a:srgbClr val="E2E6E9"/>
                </a:solidFill>
                <a:latin typeface="adonis-web" pitchFamily="34" charset="0"/>
                <a:ea typeface="adonis-web" pitchFamily="34" charset="-122"/>
                <a:cs typeface="adonis-web" pitchFamily="34" charset="-120"/>
              </a:rPr>
              <a:t>Chandra </a:t>
            </a:r>
            <a:r>
              <a:rPr lang="en-US" sz="2187" b="1" dirty="0" err="1">
                <a:solidFill>
                  <a:srgbClr val="E2E6E9"/>
                </a:solidFill>
                <a:latin typeface="adonis-web" pitchFamily="34" charset="0"/>
                <a:ea typeface="adonis-web" pitchFamily="34" charset="-122"/>
                <a:cs typeface="adonis-web" pitchFamily="34" charset="-120"/>
              </a:rPr>
              <a:t>Nayal</a:t>
            </a:r>
            <a:endParaRPr lang="en-US" sz="2187"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9151A">
              <a:alpha val="80000"/>
            </a:srgbClr>
          </a:solidFill>
          <a:ln/>
        </p:spPr>
      </p:sp>
      <p:sp>
        <p:nvSpPr>
          <p:cNvPr id="6" name="Text 2"/>
          <p:cNvSpPr/>
          <p:nvPr/>
        </p:nvSpPr>
        <p:spPr>
          <a:xfrm>
            <a:off x="2517696" y="2068830"/>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Integrity and Honesty</a:t>
            </a:r>
            <a:endParaRPr lang="en-US" sz="4374" dirty="0"/>
          </a:p>
        </p:txBody>
      </p:sp>
      <p:sp>
        <p:nvSpPr>
          <p:cNvPr id="7" name="Shape 3"/>
          <p:cNvSpPr/>
          <p:nvPr/>
        </p:nvSpPr>
        <p:spPr>
          <a:xfrm>
            <a:off x="2517696" y="3096458"/>
            <a:ext cx="3050143" cy="3271091"/>
          </a:xfrm>
          <a:prstGeom prst="roundRect">
            <a:avLst>
              <a:gd name="adj" fmla="val 3278"/>
            </a:avLst>
          </a:prstGeom>
          <a:solidFill>
            <a:srgbClr val="003180"/>
          </a:solidFill>
          <a:ln w="7620">
            <a:solidFill>
              <a:srgbClr val="194A99"/>
            </a:solidFill>
            <a:prstDash val="solid"/>
          </a:ln>
        </p:spPr>
      </p:sp>
      <p:sp>
        <p:nvSpPr>
          <p:cNvPr id="8" name="Text 4"/>
          <p:cNvSpPr/>
          <p:nvPr/>
        </p:nvSpPr>
        <p:spPr>
          <a:xfrm>
            <a:off x="2747486" y="3326249"/>
            <a:ext cx="2590562"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Trustworthiness</a:t>
            </a:r>
            <a:endParaRPr lang="en-US" sz="2187" dirty="0"/>
          </a:p>
        </p:txBody>
      </p:sp>
      <p:sp>
        <p:nvSpPr>
          <p:cNvPr id="9" name="Text 5"/>
          <p:cNvSpPr/>
          <p:nvPr/>
        </p:nvSpPr>
        <p:spPr>
          <a:xfrm>
            <a:off x="2747486" y="3806666"/>
            <a:ext cx="2590562"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Professional engineers must act with honesty and transparency, earning the trust of clients, colleagues, and the public.</a:t>
            </a:r>
            <a:endParaRPr lang="en-US" sz="1750" dirty="0"/>
          </a:p>
        </p:txBody>
      </p:sp>
      <p:sp>
        <p:nvSpPr>
          <p:cNvPr id="10" name="Shape 6"/>
          <p:cNvSpPr/>
          <p:nvPr/>
        </p:nvSpPr>
        <p:spPr>
          <a:xfrm>
            <a:off x="5790009" y="3096458"/>
            <a:ext cx="3050143" cy="3271091"/>
          </a:xfrm>
          <a:prstGeom prst="roundRect">
            <a:avLst>
              <a:gd name="adj" fmla="val 3278"/>
            </a:avLst>
          </a:prstGeom>
          <a:solidFill>
            <a:srgbClr val="003180"/>
          </a:solidFill>
          <a:ln w="7620">
            <a:solidFill>
              <a:srgbClr val="194A99"/>
            </a:solidFill>
            <a:prstDash val="solid"/>
          </a:ln>
        </p:spPr>
      </p:sp>
      <p:sp>
        <p:nvSpPr>
          <p:cNvPr id="11" name="Text 7"/>
          <p:cNvSpPr/>
          <p:nvPr/>
        </p:nvSpPr>
        <p:spPr>
          <a:xfrm>
            <a:off x="6019800" y="3326249"/>
            <a:ext cx="2590562" cy="694373"/>
          </a:xfrm>
          <a:prstGeom prst="rect">
            <a:avLst/>
          </a:prstGeom>
          <a:noFill/>
          <a:ln/>
        </p:spPr>
        <p:txBody>
          <a:bodyPr wrap="squar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Ethical Decision-Making</a:t>
            </a:r>
            <a:endParaRPr lang="en-US" sz="2187" dirty="0"/>
          </a:p>
        </p:txBody>
      </p:sp>
      <p:sp>
        <p:nvSpPr>
          <p:cNvPr id="12" name="Text 8"/>
          <p:cNvSpPr/>
          <p:nvPr/>
        </p:nvSpPr>
        <p:spPr>
          <a:xfrm>
            <a:off x="6019800" y="4153853"/>
            <a:ext cx="2590562"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Engineers must make decisions that prioritize the greater good, even when it may conflict with personal or business interests.</a:t>
            </a:r>
            <a:endParaRPr lang="en-US" sz="1750" dirty="0"/>
          </a:p>
        </p:txBody>
      </p:sp>
      <p:sp>
        <p:nvSpPr>
          <p:cNvPr id="13" name="Shape 9"/>
          <p:cNvSpPr/>
          <p:nvPr/>
        </p:nvSpPr>
        <p:spPr>
          <a:xfrm>
            <a:off x="9062323" y="3096458"/>
            <a:ext cx="3050143" cy="3271091"/>
          </a:xfrm>
          <a:prstGeom prst="roundRect">
            <a:avLst>
              <a:gd name="adj" fmla="val 3278"/>
            </a:avLst>
          </a:prstGeom>
          <a:solidFill>
            <a:srgbClr val="003180"/>
          </a:solidFill>
          <a:ln w="7620">
            <a:solidFill>
              <a:srgbClr val="194A99"/>
            </a:solidFill>
            <a:prstDash val="solid"/>
          </a:ln>
        </p:spPr>
      </p:sp>
      <p:sp>
        <p:nvSpPr>
          <p:cNvPr id="14" name="Text 10"/>
          <p:cNvSpPr/>
          <p:nvPr/>
        </p:nvSpPr>
        <p:spPr>
          <a:xfrm>
            <a:off x="9292114" y="3326249"/>
            <a:ext cx="2590562"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Accountability</a:t>
            </a:r>
            <a:endParaRPr lang="en-US" sz="2187" dirty="0"/>
          </a:p>
        </p:txBody>
      </p:sp>
      <p:sp>
        <p:nvSpPr>
          <p:cNvPr id="15" name="Text 11"/>
          <p:cNvSpPr/>
          <p:nvPr/>
        </p:nvSpPr>
        <p:spPr>
          <a:xfrm>
            <a:off x="9292114" y="3806666"/>
            <a:ext cx="2590562"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Engineers take responsibility for their work and its impacts, never compromising their integrity.</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2394466"/>
            <a:ext cx="8878491"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Competence and Continuous Learning</a:t>
            </a:r>
            <a:endParaRPr lang="en-US" sz="4374" dirty="0"/>
          </a:p>
        </p:txBody>
      </p:sp>
      <p:sp>
        <p:nvSpPr>
          <p:cNvPr id="5" name="Text 2"/>
          <p:cNvSpPr/>
          <p:nvPr/>
        </p:nvSpPr>
        <p:spPr>
          <a:xfrm>
            <a:off x="2517696" y="3644265"/>
            <a:ext cx="2777490" cy="347186"/>
          </a:xfrm>
          <a:prstGeom prst="rect">
            <a:avLst/>
          </a:prstGeom>
          <a:noFill/>
          <a:ln/>
        </p:spPr>
        <p:txBody>
          <a:bodyPr wrap="none" rtlCol="0" anchor="t"/>
          <a:lstStyle/>
          <a:p>
            <a:pPr marL="0" indent="0">
              <a:lnSpc>
                <a:spcPts val="2734"/>
              </a:lnSpc>
              <a:buNone/>
            </a:pPr>
            <a:r>
              <a:rPr lang="en-US" sz="2187" dirty="0">
                <a:solidFill>
                  <a:srgbClr val="F5F0F0"/>
                </a:solidFill>
                <a:latin typeface="adonis-web" pitchFamily="34" charset="0"/>
                <a:ea typeface="adonis-web" pitchFamily="34" charset="-122"/>
                <a:cs typeface="adonis-web" pitchFamily="34" charset="-120"/>
              </a:rPr>
              <a:t>Technical Expertise</a:t>
            </a:r>
            <a:endParaRPr lang="en-US" sz="2187" dirty="0"/>
          </a:p>
        </p:txBody>
      </p:sp>
      <p:sp>
        <p:nvSpPr>
          <p:cNvPr id="6" name="Text 3"/>
          <p:cNvSpPr/>
          <p:nvPr/>
        </p:nvSpPr>
        <p:spPr>
          <a:xfrm>
            <a:off x="2517696" y="4213622"/>
            <a:ext cx="2836545"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Professional engineers must maintain a high level of technical knowledge and skills to solve complex problems.</a:t>
            </a:r>
            <a:endParaRPr lang="en-US" sz="1750" dirty="0"/>
          </a:p>
        </p:txBody>
      </p:sp>
      <p:sp>
        <p:nvSpPr>
          <p:cNvPr id="7" name="Text 4"/>
          <p:cNvSpPr/>
          <p:nvPr/>
        </p:nvSpPr>
        <p:spPr>
          <a:xfrm>
            <a:off x="5903833" y="3644265"/>
            <a:ext cx="2777490" cy="347186"/>
          </a:xfrm>
          <a:prstGeom prst="rect">
            <a:avLst/>
          </a:prstGeom>
          <a:noFill/>
          <a:ln/>
        </p:spPr>
        <p:txBody>
          <a:bodyPr wrap="none" rtlCol="0" anchor="t"/>
          <a:lstStyle/>
          <a:p>
            <a:pPr marL="0" indent="0">
              <a:lnSpc>
                <a:spcPts val="2734"/>
              </a:lnSpc>
              <a:buNone/>
            </a:pPr>
            <a:r>
              <a:rPr lang="en-US" sz="2187" dirty="0">
                <a:solidFill>
                  <a:srgbClr val="F5F0F0"/>
                </a:solidFill>
                <a:latin typeface="adonis-web" pitchFamily="34" charset="0"/>
                <a:ea typeface="adonis-web" pitchFamily="34" charset="-122"/>
                <a:cs typeface="adonis-web" pitchFamily="34" charset="-120"/>
              </a:rPr>
              <a:t>Lifelong Learning</a:t>
            </a:r>
            <a:endParaRPr lang="en-US" sz="2187" dirty="0"/>
          </a:p>
        </p:txBody>
      </p:sp>
      <p:sp>
        <p:nvSpPr>
          <p:cNvPr id="8" name="Text 5"/>
          <p:cNvSpPr/>
          <p:nvPr/>
        </p:nvSpPr>
        <p:spPr>
          <a:xfrm>
            <a:off x="5903833" y="4213622"/>
            <a:ext cx="2836545"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Staying up-to-date with the latest developments in their field through ongoing education and training.</a:t>
            </a:r>
            <a:endParaRPr lang="en-US" sz="1750" dirty="0"/>
          </a:p>
        </p:txBody>
      </p:sp>
      <p:sp>
        <p:nvSpPr>
          <p:cNvPr id="9" name="Text 6"/>
          <p:cNvSpPr/>
          <p:nvPr/>
        </p:nvSpPr>
        <p:spPr>
          <a:xfrm>
            <a:off x="9289971" y="3644265"/>
            <a:ext cx="2777490" cy="347186"/>
          </a:xfrm>
          <a:prstGeom prst="rect">
            <a:avLst/>
          </a:prstGeom>
          <a:noFill/>
          <a:ln/>
        </p:spPr>
        <p:txBody>
          <a:bodyPr wrap="none" rtlCol="0" anchor="t"/>
          <a:lstStyle/>
          <a:p>
            <a:pPr marL="0" indent="0">
              <a:lnSpc>
                <a:spcPts val="2734"/>
              </a:lnSpc>
              <a:buNone/>
            </a:pPr>
            <a:r>
              <a:rPr lang="en-US" sz="2187" dirty="0">
                <a:solidFill>
                  <a:srgbClr val="F5F0F0"/>
                </a:solidFill>
                <a:latin typeface="adonis-web" pitchFamily="34" charset="0"/>
                <a:ea typeface="adonis-web" pitchFamily="34" charset="-122"/>
                <a:cs typeface="adonis-web" pitchFamily="34" charset="-120"/>
              </a:rPr>
              <a:t>Innovation</a:t>
            </a:r>
            <a:endParaRPr lang="en-US" sz="2187" dirty="0"/>
          </a:p>
        </p:txBody>
      </p:sp>
      <p:sp>
        <p:nvSpPr>
          <p:cNvPr id="10" name="Text 7"/>
          <p:cNvSpPr/>
          <p:nvPr/>
        </p:nvSpPr>
        <p:spPr>
          <a:xfrm>
            <a:off x="9289971" y="4213622"/>
            <a:ext cx="2836545"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Embracing new technologies and methods to enhance the quality and efficiency of engineering solutions.</a:t>
            </a:r>
            <a:endParaRPr lang="en-US" sz="1750" dirty="0"/>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2114074"/>
            <a:ext cx="6922889"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Objectivity and Independence</a:t>
            </a:r>
            <a:endParaRPr lang="en-US" sz="4374" dirty="0"/>
          </a:p>
        </p:txBody>
      </p:sp>
      <p:sp>
        <p:nvSpPr>
          <p:cNvPr id="5" name="Shape 2"/>
          <p:cNvSpPr/>
          <p:nvPr/>
        </p:nvSpPr>
        <p:spPr>
          <a:xfrm>
            <a:off x="2517696" y="3426381"/>
            <a:ext cx="499943" cy="499943"/>
          </a:xfrm>
          <a:prstGeom prst="roundRect">
            <a:avLst>
              <a:gd name="adj" fmla="val 20000"/>
            </a:avLst>
          </a:prstGeom>
          <a:solidFill>
            <a:srgbClr val="003180"/>
          </a:solidFill>
          <a:ln w="7620">
            <a:solidFill>
              <a:srgbClr val="194A99"/>
            </a:solidFill>
            <a:prstDash val="solid"/>
          </a:ln>
        </p:spPr>
      </p:sp>
      <p:sp>
        <p:nvSpPr>
          <p:cNvPr id="6" name="Text 3"/>
          <p:cNvSpPr/>
          <p:nvPr/>
        </p:nvSpPr>
        <p:spPr>
          <a:xfrm>
            <a:off x="2676644" y="3468052"/>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1</a:t>
            </a:r>
            <a:endParaRPr lang="en-US" sz="2624" dirty="0"/>
          </a:p>
        </p:txBody>
      </p:sp>
      <p:sp>
        <p:nvSpPr>
          <p:cNvPr id="7" name="Text 4"/>
          <p:cNvSpPr/>
          <p:nvPr/>
        </p:nvSpPr>
        <p:spPr>
          <a:xfrm>
            <a:off x="3239810" y="3502700"/>
            <a:ext cx="2328029"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Impartiality</a:t>
            </a:r>
            <a:endParaRPr lang="en-US" sz="2187" dirty="0"/>
          </a:p>
        </p:txBody>
      </p:sp>
      <p:sp>
        <p:nvSpPr>
          <p:cNvPr id="8" name="Text 5"/>
          <p:cNvSpPr/>
          <p:nvPr/>
        </p:nvSpPr>
        <p:spPr>
          <a:xfrm>
            <a:off x="3239810" y="3983117"/>
            <a:ext cx="2328029" cy="2132409"/>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Professional engineers must make decisions based on facts and evidence, not personal biases or external pressures.</a:t>
            </a:r>
            <a:endParaRPr lang="en-US" sz="1750" dirty="0"/>
          </a:p>
        </p:txBody>
      </p:sp>
      <p:sp>
        <p:nvSpPr>
          <p:cNvPr id="9" name="Shape 6"/>
          <p:cNvSpPr/>
          <p:nvPr/>
        </p:nvSpPr>
        <p:spPr>
          <a:xfrm>
            <a:off x="5790009" y="3426381"/>
            <a:ext cx="499943" cy="499943"/>
          </a:xfrm>
          <a:prstGeom prst="roundRect">
            <a:avLst>
              <a:gd name="adj" fmla="val 20000"/>
            </a:avLst>
          </a:prstGeom>
          <a:solidFill>
            <a:srgbClr val="003180"/>
          </a:solidFill>
          <a:ln w="7620">
            <a:solidFill>
              <a:srgbClr val="194A99"/>
            </a:solidFill>
            <a:prstDash val="solid"/>
          </a:ln>
        </p:spPr>
      </p:sp>
      <p:sp>
        <p:nvSpPr>
          <p:cNvPr id="10" name="Text 7"/>
          <p:cNvSpPr/>
          <p:nvPr/>
        </p:nvSpPr>
        <p:spPr>
          <a:xfrm>
            <a:off x="5948958" y="3468052"/>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2</a:t>
            </a:r>
            <a:endParaRPr lang="en-US" sz="2624" dirty="0"/>
          </a:p>
        </p:txBody>
      </p:sp>
      <p:sp>
        <p:nvSpPr>
          <p:cNvPr id="11" name="Text 8"/>
          <p:cNvSpPr/>
          <p:nvPr/>
        </p:nvSpPr>
        <p:spPr>
          <a:xfrm>
            <a:off x="6512123" y="3502700"/>
            <a:ext cx="2328029"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Critical Thinking</a:t>
            </a:r>
            <a:endParaRPr lang="en-US" sz="2187" dirty="0"/>
          </a:p>
        </p:txBody>
      </p:sp>
      <p:sp>
        <p:nvSpPr>
          <p:cNvPr id="12" name="Text 9"/>
          <p:cNvSpPr/>
          <p:nvPr/>
        </p:nvSpPr>
        <p:spPr>
          <a:xfrm>
            <a:off x="6512123" y="3983117"/>
            <a:ext cx="2328029" cy="2132409"/>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Carefully analyzing information and considering multiple perspectives to arrive at the best possible solutions.</a:t>
            </a:r>
            <a:endParaRPr lang="en-US" sz="1750" dirty="0"/>
          </a:p>
        </p:txBody>
      </p:sp>
      <p:sp>
        <p:nvSpPr>
          <p:cNvPr id="13" name="Shape 10"/>
          <p:cNvSpPr/>
          <p:nvPr/>
        </p:nvSpPr>
        <p:spPr>
          <a:xfrm>
            <a:off x="9062323" y="3426381"/>
            <a:ext cx="499943" cy="499943"/>
          </a:xfrm>
          <a:prstGeom prst="roundRect">
            <a:avLst>
              <a:gd name="adj" fmla="val 20000"/>
            </a:avLst>
          </a:prstGeom>
          <a:solidFill>
            <a:srgbClr val="003180"/>
          </a:solidFill>
          <a:ln w="7620">
            <a:solidFill>
              <a:srgbClr val="194A99"/>
            </a:solidFill>
            <a:prstDash val="solid"/>
          </a:ln>
        </p:spPr>
      </p:sp>
      <p:sp>
        <p:nvSpPr>
          <p:cNvPr id="14" name="Text 11"/>
          <p:cNvSpPr/>
          <p:nvPr/>
        </p:nvSpPr>
        <p:spPr>
          <a:xfrm>
            <a:off x="9221272" y="3468052"/>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3</a:t>
            </a:r>
            <a:endParaRPr lang="en-US" sz="2624" dirty="0"/>
          </a:p>
        </p:txBody>
      </p:sp>
      <p:sp>
        <p:nvSpPr>
          <p:cNvPr id="15" name="Text 12"/>
          <p:cNvSpPr/>
          <p:nvPr/>
        </p:nvSpPr>
        <p:spPr>
          <a:xfrm>
            <a:off x="9784437" y="3502700"/>
            <a:ext cx="2328029" cy="694373"/>
          </a:xfrm>
          <a:prstGeom prst="rect">
            <a:avLst/>
          </a:prstGeom>
          <a:noFill/>
          <a:ln/>
        </p:spPr>
        <p:txBody>
          <a:bodyPr wrap="squar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Professional Autonomy</a:t>
            </a:r>
            <a:endParaRPr lang="en-US" sz="2187" dirty="0"/>
          </a:p>
        </p:txBody>
      </p:sp>
      <p:sp>
        <p:nvSpPr>
          <p:cNvPr id="16" name="Text 13"/>
          <p:cNvSpPr/>
          <p:nvPr/>
        </p:nvSpPr>
        <p:spPr>
          <a:xfrm>
            <a:off x="9784437" y="4330303"/>
            <a:ext cx="2328029"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Maintaining the freedom to exercise their independent judgment and expertise without undue influence.</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1862495"/>
            <a:ext cx="9594890" cy="1388745"/>
          </a:xfrm>
          <a:prstGeom prst="rect">
            <a:avLst/>
          </a:prstGeom>
          <a:noFill/>
          <a:ln/>
        </p:spPr>
        <p:txBody>
          <a:bodyPr wrap="squar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Respect for People, Society, and the Environment</a:t>
            </a:r>
            <a:endParaRPr lang="en-US" sz="4374" dirty="0"/>
          </a:p>
        </p:txBody>
      </p:sp>
      <p:pic>
        <p:nvPicPr>
          <p:cNvPr id="5" name="Image 1" descr="preencoded.png"/>
          <p:cNvPicPr>
            <a:picLocks noChangeAspect="1"/>
          </p:cNvPicPr>
          <p:nvPr/>
        </p:nvPicPr>
        <p:blipFill>
          <a:blip r:embed="rId4"/>
          <a:stretch>
            <a:fillRect/>
          </a:stretch>
        </p:blipFill>
        <p:spPr>
          <a:xfrm>
            <a:off x="2517696" y="3695581"/>
            <a:ext cx="555427" cy="555427"/>
          </a:xfrm>
          <a:prstGeom prst="rect">
            <a:avLst/>
          </a:prstGeom>
        </p:spPr>
      </p:pic>
      <p:sp>
        <p:nvSpPr>
          <p:cNvPr id="6" name="Text 2"/>
          <p:cNvSpPr/>
          <p:nvPr/>
        </p:nvSpPr>
        <p:spPr>
          <a:xfrm>
            <a:off x="2517696" y="4473178"/>
            <a:ext cx="2777490"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Diversity and Inclusion</a:t>
            </a:r>
            <a:endParaRPr lang="en-US" sz="2187" dirty="0"/>
          </a:p>
        </p:txBody>
      </p:sp>
      <p:sp>
        <p:nvSpPr>
          <p:cNvPr id="7" name="Text 3"/>
          <p:cNvSpPr/>
          <p:nvPr/>
        </p:nvSpPr>
        <p:spPr>
          <a:xfrm>
            <a:off x="2517696" y="4953595"/>
            <a:ext cx="2976086" cy="1066205"/>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Valuing the unique perspectives and contributions of all individuals.</a:t>
            </a:r>
            <a:endParaRPr lang="en-US" sz="1750" dirty="0"/>
          </a:p>
        </p:txBody>
      </p:sp>
      <p:pic>
        <p:nvPicPr>
          <p:cNvPr id="8" name="Image 2" descr="preencoded.png"/>
          <p:cNvPicPr>
            <a:picLocks noChangeAspect="1"/>
          </p:cNvPicPr>
          <p:nvPr/>
        </p:nvPicPr>
        <p:blipFill>
          <a:blip r:embed="rId5"/>
          <a:stretch>
            <a:fillRect/>
          </a:stretch>
        </p:blipFill>
        <p:spPr>
          <a:xfrm>
            <a:off x="5827038" y="3695581"/>
            <a:ext cx="555427" cy="555427"/>
          </a:xfrm>
          <a:prstGeom prst="rect">
            <a:avLst/>
          </a:prstGeom>
        </p:spPr>
      </p:pic>
      <p:sp>
        <p:nvSpPr>
          <p:cNvPr id="9" name="Text 4"/>
          <p:cNvSpPr/>
          <p:nvPr/>
        </p:nvSpPr>
        <p:spPr>
          <a:xfrm>
            <a:off x="5827038" y="4473178"/>
            <a:ext cx="2976086" cy="694373"/>
          </a:xfrm>
          <a:prstGeom prst="rect">
            <a:avLst/>
          </a:prstGeom>
          <a:noFill/>
          <a:ln/>
        </p:spPr>
        <p:txBody>
          <a:bodyPr wrap="squar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Environmental Stewardship</a:t>
            </a:r>
            <a:endParaRPr lang="en-US" sz="2187" dirty="0"/>
          </a:p>
        </p:txBody>
      </p:sp>
      <p:sp>
        <p:nvSpPr>
          <p:cNvPr id="10" name="Text 5"/>
          <p:cNvSpPr/>
          <p:nvPr/>
        </p:nvSpPr>
        <p:spPr>
          <a:xfrm>
            <a:off x="5827038" y="5300782"/>
            <a:ext cx="2976086" cy="1066205"/>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Designing solutions that minimize environmental impact and promote sustainability.</a:t>
            </a:r>
            <a:endParaRPr lang="en-US" sz="1750" dirty="0"/>
          </a:p>
        </p:txBody>
      </p:sp>
      <p:pic>
        <p:nvPicPr>
          <p:cNvPr id="11" name="Image 3" descr="preencoded.png"/>
          <p:cNvPicPr>
            <a:picLocks noChangeAspect="1"/>
          </p:cNvPicPr>
          <p:nvPr/>
        </p:nvPicPr>
        <p:blipFill>
          <a:blip r:embed="rId6"/>
          <a:stretch>
            <a:fillRect/>
          </a:stretch>
        </p:blipFill>
        <p:spPr>
          <a:xfrm>
            <a:off x="9136380" y="3695581"/>
            <a:ext cx="555427" cy="555427"/>
          </a:xfrm>
          <a:prstGeom prst="rect">
            <a:avLst/>
          </a:prstGeom>
        </p:spPr>
      </p:pic>
      <p:sp>
        <p:nvSpPr>
          <p:cNvPr id="12" name="Text 6"/>
          <p:cNvSpPr/>
          <p:nvPr/>
        </p:nvSpPr>
        <p:spPr>
          <a:xfrm>
            <a:off x="9136380" y="4473178"/>
            <a:ext cx="2777490"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Social Responsibility</a:t>
            </a:r>
            <a:endParaRPr lang="en-US" sz="2187" dirty="0"/>
          </a:p>
        </p:txBody>
      </p:sp>
      <p:sp>
        <p:nvSpPr>
          <p:cNvPr id="13" name="Text 7"/>
          <p:cNvSpPr/>
          <p:nvPr/>
        </p:nvSpPr>
        <p:spPr>
          <a:xfrm>
            <a:off x="9136380" y="4953595"/>
            <a:ext cx="2976205" cy="1066205"/>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Considering the broader impact of engineering work on society and the public good.</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1872377"/>
            <a:ext cx="7738824"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Accountability and Responsibility</a:t>
            </a:r>
            <a:endParaRPr lang="en-US" sz="4374" dirty="0"/>
          </a:p>
        </p:txBody>
      </p:sp>
      <p:pic>
        <p:nvPicPr>
          <p:cNvPr id="5" name="Image 1" descr="preencoded.png"/>
          <p:cNvPicPr>
            <a:picLocks noChangeAspect="1"/>
          </p:cNvPicPr>
          <p:nvPr/>
        </p:nvPicPr>
        <p:blipFill>
          <a:blip r:embed="rId4"/>
          <a:stretch>
            <a:fillRect/>
          </a:stretch>
        </p:blipFill>
        <p:spPr>
          <a:xfrm>
            <a:off x="2517696" y="3011091"/>
            <a:ext cx="3198257" cy="888682"/>
          </a:xfrm>
          <a:prstGeom prst="rect">
            <a:avLst/>
          </a:prstGeom>
        </p:spPr>
      </p:pic>
      <p:sp>
        <p:nvSpPr>
          <p:cNvPr id="6" name="Text 2"/>
          <p:cNvSpPr/>
          <p:nvPr/>
        </p:nvSpPr>
        <p:spPr>
          <a:xfrm>
            <a:off x="2739866" y="4233029"/>
            <a:ext cx="2753916"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Quality Assurance</a:t>
            </a:r>
            <a:endParaRPr lang="en-US" sz="2187" dirty="0"/>
          </a:p>
        </p:txBody>
      </p:sp>
      <p:sp>
        <p:nvSpPr>
          <p:cNvPr id="7" name="Text 3"/>
          <p:cNvSpPr/>
          <p:nvPr/>
        </p:nvSpPr>
        <p:spPr>
          <a:xfrm>
            <a:off x="2739866" y="4713446"/>
            <a:ext cx="2753916" cy="1066205"/>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Ensuring engineering work meets or exceeds established standards and regulations.</a:t>
            </a:r>
            <a:endParaRPr lang="en-US" sz="1750" dirty="0"/>
          </a:p>
        </p:txBody>
      </p:sp>
      <p:pic>
        <p:nvPicPr>
          <p:cNvPr id="8" name="Image 2" descr="preencoded.png"/>
          <p:cNvPicPr>
            <a:picLocks noChangeAspect="1"/>
          </p:cNvPicPr>
          <p:nvPr/>
        </p:nvPicPr>
        <p:blipFill>
          <a:blip r:embed="rId5"/>
          <a:stretch>
            <a:fillRect/>
          </a:stretch>
        </p:blipFill>
        <p:spPr>
          <a:xfrm>
            <a:off x="5715953" y="3011091"/>
            <a:ext cx="3198257" cy="888682"/>
          </a:xfrm>
          <a:prstGeom prst="rect">
            <a:avLst/>
          </a:prstGeom>
        </p:spPr>
      </p:pic>
      <p:sp>
        <p:nvSpPr>
          <p:cNvPr id="9" name="Text 4"/>
          <p:cNvSpPr/>
          <p:nvPr/>
        </p:nvSpPr>
        <p:spPr>
          <a:xfrm>
            <a:off x="5938123" y="4233029"/>
            <a:ext cx="2753916"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Risk Management</a:t>
            </a:r>
            <a:endParaRPr lang="en-US" sz="2187" dirty="0"/>
          </a:p>
        </p:txBody>
      </p:sp>
      <p:sp>
        <p:nvSpPr>
          <p:cNvPr id="10" name="Text 5"/>
          <p:cNvSpPr/>
          <p:nvPr/>
        </p:nvSpPr>
        <p:spPr>
          <a:xfrm>
            <a:off x="5938123" y="4713446"/>
            <a:ext cx="2753916" cy="1421606"/>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Identifying, evaluating, and mitigating potential risks associated with engineering projects.</a:t>
            </a:r>
            <a:endParaRPr lang="en-US" sz="1750" dirty="0"/>
          </a:p>
        </p:txBody>
      </p:sp>
      <p:pic>
        <p:nvPicPr>
          <p:cNvPr id="11" name="Image 3" descr="preencoded.png"/>
          <p:cNvPicPr>
            <a:picLocks noChangeAspect="1"/>
          </p:cNvPicPr>
          <p:nvPr/>
        </p:nvPicPr>
        <p:blipFill>
          <a:blip r:embed="rId6"/>
          <a:stretch>
            <a:fillRect/>
          </a:stretch>
        </p:blipFill>
        <p:spPr>
          <a:xfrm>
            <a:off x="8914209" y="3011091"/>
            <a:ext cx="3198376" cy="888682"/>
          </a:xfrm>
          <a:prstGeom prst="rect">
            <a:avLst/>
          </a:prstGeom>
        </p:spPr>
      </p:pic>
      <p:sp>
        <p:nvSpPr>
          <p:cNvPr id="12" name="Text 6"/>
          <p:cNvSpPr/>
          <p:nvPr/>
        </p:nvSpPr>
        <p:spPr>
          <a:xfrm>
            <a:off x="9136380" y="4233029"/>
            <a:ext cx="2754035"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Public Safety</a:t>
            </a:r>
            <a:endParaRPr lang="en-US" sz="2187" dirty="0"/>
          </a:p>
        </p:txBody>
      </p:sp>
      <p:sp>
        <p:nvSpPr>
          <p:cNvPr id="13" name="Text 7"/>
          <p:cNvSpPr/>
          <p:nvPr/>
        </p:nvSpPr>
        <p:spPr>
          <a:xfrm>
            <a:off x="9136380" y="4713446"/>
            <a:ext cx="2754035" cy="1421606"/>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Prioritizing the safety and well-being of the public in all engineering decisions and activities.</a:t>
            </a:r>
            <a:endParaRPr lang="en-US" sz="1750" dirty="0"/>
          </a:p>
        </p:txBody>
      </p:sp>
    </p:spTree>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1693664"/>
            <a:ext cx="8911352"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Confidentiality and Conflict of Interest</a:t>
            </a:r>
            <a:endParaRPr lang="en-US" sz="4374" dirty="0"/>
          </a:p>
        </p:txBody>
      </p:sp>
      <p:sp>
        <p:nvSpPr>
          <p:cNvPr id="5" name="Shape 2"/>
          <p:cNvSpPr/>
          <p:nvPr/>
        </p:nvSpPr>
        <p:spPr>
          <a:xfrm>
            <a:off x="2517696" y="2832378"/>
            <a:ext cx="9594890" cy="3703558"/>
          </a:xfrm>
          <a:prstGeom prst="roundRect">
            <a:avLst>
              <a:gd name="adj" fmla="val 2700"/>
            </a:avLst>
          </a:prstGeom>
          <a:noFill/>
          <a:ln w="7620">
            <a:solidFill>
              <a:srgbClr val="FFFFFF">
                <a:alpha val="24000"/>
              </a:srgbClr>
            </a:solidFill>
            <a:prstDash val="solid"/>
          </a:ln>
        </p:spPr>
      </p:sp>
      <p:sp>
        <p:nvSpPr>
          <p:cNvPr id="6" name="Shape 3"/>
          <p:cNvSpPr/>
          <p:nvPr/>
        </p:nvSpPr>
        <p:spPr>
          <a:xfrm>
            <a:off x="2525316" y="2839998"/>
            <a:ext cx="9579650" cy="1347907"/>
          </a:xfrm>
          <a:prstGeom prst="rect">
            <a:avLst/>
          </a:prstGeom>
          <a:solidFill>
            <a:srgbClr val="FFFFFF">
              <a:alpha val="4000"/>
            </a:srgbClr>
          </a:solidFill>
          <a:ln/>
        </p:spPr>
      </p:sp>
      <p:sp>
        <p:nvSpPr>
          <p:cNvPr id="7" name="Text 4"/>
          <p:cNvSpPr/>
          <p:nvPr/>
        </p:nvSpPr>
        <p:spPr>
          <a:xfrm>
            <a:off x="2747605" y="2980849"/>
            <a:ext cx="4341614"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Confidentiality</a:t>
            </a:r>
            <a:endParaRPr lang="en-US" sz="1750" dirty="0"/>
          </a:p>
        </p:txBody>
      </p:sp>
      <p:sp>
        <p:nvSpPr>
          <p:cNvPr id="8" name="Text 5"/>
          <p:cNvSpPr/>
          <p:nvPr/>
        </p:nvSpPr>
        <p:spPr>
          <a:xfrm>
            <a:off x="7541181" y="2980849"/>
            <a:ext cx="4341614"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Protecting sensitive information and respecting the privacy of clients, colleagues, and the public.</a:t>
            </a:r>
            <a:endParaRPr lang="en-US" sz="1750" dirty="0"/>
          </a:p>
        </p:txBody>
      </p:sp>
      <p:sp>
        <p:nvSpPr>
          <p:cNvPr id="9" name="Shape 6"/>
          <p:cNvSpPr/>
          <p:nvPr/>
        </p:nvSpPr>
        <p:spPr>
          <a:xfrm>
            <a:off x="2525316" y="4187904"/>
            <a:ext cx="9579650" cy="1347907"/>
          </a:xfrm>
          <a:prstGeom prst="rect">
            <a:avLst/>
          </a:prstGeom>
          <a:solidFill>
            <a:srgbClr val="000000">
              <a:alpha val="4000"/>
            </a:srgbClr>
          </a:solidFill>
          <a:ln/>
        </p:spPr>
      </p:sp>
      <p:sp>
        <p:nvSpPr>
          <p:cNvPr id="10" name="Text 7"/>
          <p:cNvSpPr/>
          <p:nvPr/>
        </p:nvSpPr>
        <p:spPr>
          <a:xfrm>
            <a:off x="2747605" y="4328755"/>
            <a:ext cx="4341614"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Conflict of Interest</a:t>
            </a:r>
            <a:endParaRPr lang="en-US" sz="1750" dirty="0"/>
          </a:p>
        </p:txBody>
      </p:sp>
      <p:sp>
        <p:nvSpPr>
          <p:cNvPr id="11" name="Text 8"/>
          <p:cNvSpPr/>
          <p:nvPr/>
        </p:nvSpPr>
        <p:spPr>
          <a:xfrm>
            <a:off x="7541181" y="4328755"/>
            <a:ext cx="4341614"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Identifying and managing situations where personal or financial interests could influence professional judgment.</a:t>
            </a:r>
            <a:endParaRPr lang="en-US" sz="1750" dirty="0"/>
          </a:p>
        </p:txBody>
      </p:sp>
      <p:sp>
        <p:nvSpPr>
          <p:cNvPr id="12" name="Shape 9"/>
          <p:cNvSpPr/>
          <p:nvPr/>
        </p:nvSpPr>
        <p:spPr>
          <a:xfrm>
            <a:off x="2525316" y="5535811"/>
            <a:ext cx="9579650" cy="992505"/>
          </a:xfrm>
          <a:prstGeom prst="rect">
            <a:avLst/>
          </a:prstGeom>
          <a:solidFill>
            <a:srgbClr val="FFFFFF">
              <a:alpha val="4000"/>
            </a:srgbClr>
          </a:solidFill>
          <a:ln/>
        </p:spPr>
      </p:sp>
      <p:sp>
        <p:nvSpPr>
          <p:cNvPr id="13" name="Text 10"/>
          <p:cNvSpPr/>
          <p:nvPr/>
        </p:nvSpPr>
        <p:spPr>
          <a:xfrm>
            <a:off x="2747605" y="5676662"/>
            <a:ext cx="4341614"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Transparency</a:t>
            </a:r>
            <a:endParaRPr lang="en-US" sz="1750" dirty="0"/>
          </a:p>
        </p:txBody>
      </p:sp>
      <p:sp>
        <p:nvSpPr>
          <p:cNvPr id="14" name="Text 11"/>
          <p:cNvSpPr/>
          <p:nvPr/>
        </p:nvSpPr>
        <p:spPr>
          <a:xfrm>
            <a:off x="7541181" y="5676662"/>
            <a:ext cx="4341614" cy="710803"/>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Openly disclosing any potential conflicts of interest and taking steps to mitigate them.</a:t>
            </a:r>
            <a:endParaRPr lang="en-US" sz="1750" dirty="0"/>
          </a:p>
        </p:txBody>
      </p:sp>
    </p:spTree>
  </p:cSld>
  <p:clrMapOvr>
    <a:masterClrMapping/>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9151A">
              <a:alpha val="80000"/>
            </a:srgbClr>
          </a:solidFill>
          <a:ln/>
        </p:spPr>
      </p:sp>
      <p:sp>
        <p:nvSpPr>
          <p:cNvPr id="6" name="Text 2"/>
          <p:cNvSpPr/>
          <p:nvPr/>
        </p:nvSpPr>
        <p:spPr>
          <a:xfrm>
            <a:off x="2517696" y="2173724"/>
            <a:ext cx="7223879"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Conclusion and Key Takeaways</a:t>
            </a:r>
            <a:endParaRPr lang="en-US" sz="4374" dirty="0"/>
          </a:p>
        </p:txBody>
      </p:sp>
      <p:sp>
        <p:nvSpPr>
          <p:cNvPr id="7" name="Shape 3"/>
          <p:cNvSpPr/>
          <p:nvPr/>
        </p:nvSpPr>
        <p:spPr>
          <a:xfrm>
            <a:off x="2517696" y="3374946"/>
            <a:ext cx="499943" cy="499943"/>
          </a:xfrm>
          <a:prstGeom prst="roundRect">
            <a:avLst>
              <a:gd name="adj" fmla="val 20000"/>
            </a:avLst>
          </a:prstGeom>
          <a:solidFill>
            <a:srgbClr val="003180"/>
          </a:solidFill>
          <a:ln w="7620">
            <a:solidFill>
              <a:srgbClr val="194A99"/>
            </a:solidFill>
            <a:prstDash val="solid"/>
          </a:ln>
        </p:spPr>
      </p:sp>
      <p:sp>
        <p:nvSpPr>
          <p:cNvPr id="8" name="Text 4"/>
          <p:cNvSpPr/>
          <p:nvPr/>
        </p:nvSpPr>
        <p:spPr>
          <a:xfrm>
            <a:off x="2676644" y="3416618"/>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1</a:t>
            </a:r>
            <a:endParaRPr lang="en-US" sz="2624" dirty="0"/>
          </a:p>
        </p:txBody>
      </p:sp>
      <p:sp>
        <p:nvSpPr>
          <p:cNvPr id="9" name="Text 5"/>
          <p:cNvSpPr/>
          <p:nvPr/>
        </p:nvSpPr>
        <p:spPr>
          <a:xfrm>
            <a:off x="3239810" y="3451265"/>
            <a:ext cx="2328029"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Core Values</a:t>
            </a:r>
            <a:endParaRPr lang="en-US" sz="2187" dirty="0"/>
          </a:p>
        </p:txBody>
      </p:sp>
      <p:sp>
        <p:nvSpPr>
          <p:cNvPr id="10" name="Text 6"/>
          <p:cNvSpPr/>
          <p:nvPr/>
        </p:nvSpPr>
        <p:spPr>
          <a:xfrm>
            <a:off x="3239810" y="3931682"/>
            <a:ext cx="2328029"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Integrity, competence, objectivity, respect, and accountability are the hallmarks of the engineering profession.</a:t>
            </a:r>
            <a:endParaRPr lang="en-US" sz="1750" dirty="0"/>
          </a:p>
        </p:txBody>
      </p:sp>
      <p:sp>
        <p:nvSpPr>
          <p:cNvPr id="11" name="Shape 7"/>
          <p:cNvSpPr/>
          <p:nvPr/>
        </p:nvSpPr>
        <p:spPr>
          <a:xfrm>
            <a:off x="5790009" y="3374946"/>
            <a:ext cx="499943" cy="499943"/>
          </a:xfrm>
          <a:prstGeom prst="roundRect">
            <a:avLst>
              <a:gd name="adj" fmla="val 20000"/>
            </a:avLst>
          </a:prstGeom>
          <a:solidFill>
            <a:srgbClr val="003180"/>
          </a:solidFill>
          <a:ln w="7620">
            <a:solidFill>
              <a:srgbClr val="194A99"/>
            </a:solidFill>
            <a:prstDash val="solid"/>
          </a:ln>
        </p:spPr>
      </p:sp>
      <p:sp>
        <p:nvSpPr>
          <p:cNvPr id="12" name="Text 8"/>
          <p:cNvSpPr/>
          <p:nvPr/>
        </p:nvSpPr>
        <p:spPr>
          <a:xfrm>
            <a:off x="5948958" y="3416618"/>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2</a:t>
            </a:r>
            <a:endParaRPr lang="en-US" sz="2624" dirty="0"/>
          </a:p>
        </p:txBody>
      </p:sp>
      <p:sp>
        <p:nvSpPr>
          <p:cNvPr id="13" name="Text 9"/>
          <p:cNvSpPr/>
          <p:nvPr/>
        </p:nvSpPr>
        <p:spPr>
          <a:xfrm>
            <a:off x="6512123" y="3451265"/>
            <a:ext cx="2328029" cy="694373"/>
          </a:xfrm>
          <a:prstGeom prst="rect">
            <a:avLst/>
          </a:prstGeom>
          <a:noFill/>
          <a:ln/>
        </p:spPr>
        <p:txBody>
          <a:bodyPr wrap="squar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Ethical Decision-Making</a:t>
            </a:r>
            <a:endParaRPr lang="en-US" sz="2187" dirty="0"/>
          </a:p>
        </p:txBody>
      </p:sp>
      <p:sp>
        <p:nvSpPr>
          <p:cNvPr id="14" name="Text 10"/>
          <p:cNvSpPr/>
          <p:nvPr/>
        </p:nvSpPr>
        <p:spPr>
          <a:xfrm>
            <a:off x="6512123" y="4278868"/>
            <a:ext cx="2328029"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Engineers must navigate complex situations and make decisions that prioritize the greater good.</a:t>
            </a:r>
            <a:endParaRPr lang="en-US" sz="1750" dirty="0"/>
          </a:p>
        </p:txBody>
      </p:sp>
      <p:sp>
        <p:nvSpPr>
          <p:cNvPr id="15" name="Shape 11"/>
          <p:cNvSpPr/>
          <p:nvPr/>
        </p:nvSpPr>
        <p:spPr>
          <a:xfrm>
            <a:off x="9062323" y="3374946"/>
            <a:ext cx="499943" cy="499943"/>
          </a:xfrm>
          <a:prstGeom prst="roundRect">
            <a:avLst>
              <a:gd name="adj" fmla="val 20000"/>
            </a:avLst>
          </a:prstGeom>
          <a:solidFill>
            <a:srgbClr val="003180"/>
          </a:solidFill>
          <a:ln w="7620">
            <a:solidFill>
              <a:srgbClr val="194A99"/>
            </a:solidFill>
            <a:prstDash val="solid"/>
          </a:ln>
        </p:spPr>
      </p:sp>
      <p:sp>
        <p:nvSpPr>
          <p:cNvPr id="16" name="Text 12"/>
          <p:cNvSpPr/>
          <p:nvPr/>
        </p:nvSpPr>
        <p:spPr>
          <a:xfrm>
            <a:off x="9221272" y="3416618"/>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3</a:t>
            </a:r>
            <a:endParaRPr lang="en-US" sz="2624" dirty="0"/>
          </a:p>
        </p:txBody>
      </p:sp>
      <p:sp>
        <p:nvSpPr>
          <p:cNvPr id="17" name="Text 13"/>
          <p:cNvSpPr/>
          <p:nvPr/>
        </p:nvSpPr>
        <p:spPr>
          <a:xfrm>
            <a:off x="9784437" y="3451265"/>
            <a:ext cx="2328029" cy="694373"/>
          </a:xfrm>
          <a:prstGeom prst="rect">
            <a:avLst/>
          </a:prstGeom>
          <a:noFill/>
          <a:ln/>
        </p:spPr>
        <p:txBody>
          <a:bodyPr wrap="squar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Commitment to Excellence</a:t>
            </a:r>
            <a:endParaRPr lang="en-US" sz="2187" dirty="0"/>
          </a:p>
        </p:txBody>
      </p:sp>
      <p:sp>
        <p:nvSpPr>
          <p:cNvPr id="18" name="Text 14"/>
          <p:cNvSpPr/>
          <p:nvPr/>
        </p:nvSpPr>
        <p:spPr>
          <a:xfrm>
            <a:off x="9784437" y="4278868"/>
            <a:ext cx="2328029"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Continuous learning, innovation, and a dedication to public safety are essential for professional engineers.</a:t>
            </a:r>
            <a:endParaRPr lang="en-US" sz="175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467</Words>
  <Application>Microsoft Office PowerPoint</Application>
  <PresentationFormat>Custom</PresentationFormat>
  <Paragraphs>74</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adonis-web</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ABHIJEET SINGH RANA</cp:lastModifiedBy>
  <cp:revision>7</cp:revision>
  <dcterms:created xsi:type="dcterms:W3CDTF">2024-05-12T14:10:59Z</dcterms:created>
  <dcterms:modified xsi:type="dcterms:W3CDTF">2024-05-12T14:18:04Z</dcterms:modified>
</cp:coreProperties>
</file>